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1464" r:id="rId2"/>
    <p:sldId id="1496" r:id="rId3"/>
    <p:sldId id="1494" r:id="rId4"/>
    <p:sldId id="848" r:id="rId5"/>
    <p:sldId id="849" r:id="rId6"/>
    <p:sldId id="1495" r:id="rId7"/>
    <p:sldId id="847" r:id="rId8"/>
    <p:sldId id="795" r:id="rId9"/>
    <p:sldId id="801" r:id="rId10"/>
    <p:sldId id="842" r:id="rId11"/>
    <p:sldId id="1478" r:id="rId12"/>
    <p:sldId id="1479" r:id="rId13"/>
    <p:sldId id="1480" r:id="rId14"/>
    <p:sldId id="1481" r:id="rId15"/>
    <p:sldId id="1469" r:id="rId16"/>
    <p:sldId id="1482" r:id="rId17"/>
    <p:sldId id="1486" r:id="rId18"/>
    <p:sldId id="1493" r:id="rId19"/>
    <p:sldId id="1483" r:id="rId20"/>
    <p:sldId id="1484" r:id="rId21"/>
    <p:sldId id="1492" r:id="rId22"/>
    <p:sldId id="1485" r:id="rId23"/>
    <p:sldId id="1487" r:id="rId24"/>
    <p:sldId id="1488" r:id="rId25"/>
    <p:sldId id="1490" r:id="rId26"/>
    <p:sldId id="1491" r:id="rId27"/>
    <p:sldId id="49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4CD2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5"/>
    <p:restoredTop sz="87750"/>
  </p:normalViewPr>
  <p:slideViewPr>
    <p:cSldViewPr snapToGrid="0" snapToObjects="1">
      <p:cViewPr varScale="1">
        <p:scale>
          <a:sx n="114" d="100"/>
          <a:sy n="114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30B36-324D-1040-B497-EB12F0B0E05D}" type="datetimeFigureOut">
              <a:t>12/6/22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4CB89-4FF6-7749-8054-AA73E053C9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7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726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5801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8074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1285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0997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4218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cc3ee9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cc3ee9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判断数值之间的关系</a:t>
            </a:r>
            <a:r>
              <a:rPr lang="zh-CN" altLang="en-US"/>
              <a:t>，这些关系主要有六类：大于、小于、等于、不等于、小于等于、大于等于。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关系运算符的结果只可能是两种。</a:t>
            </a:r>
            <a:r>
              <a:rPr lang="en-US" altLang="zh-CN"/>
              <a:t>True, False.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76982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689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1338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16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3980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060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125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2609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6714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5929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17900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0491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</a:defRPr>
            </a:lvl1pPr>
            <a:lvl2pPr lvl="1" algn="r">
              <a:buNone/>
              <a:defRPr sz="1333">
                <a:solidFill>
                  <a:schemeClr val="lt2"/>
                </a:solidFill>
              </a:defRPr>
            </a:lvl2pPr>
            <a:lvl3pPr lvl="2" algn="r">
              <a:buNone/>
              <a:defRPr sz="1333">
                <a:solidFill>
                  <a:schemeClr val="lt2"/>
                </a:solidFill>
              </a:defRPr>
            </a:lvl3pPr>
            <a:lvl4pPr lvl="3" algn="r">
              <a:buNone/>
              <a:defRPr sz="1333">
                <a:solidFill>
                  <a:schemeClr val="lt2"/>
                </a:solidFill>
              </a:defRPr>
            </a:lvl4pPr>
            <a:lvl5pPr lvl="4" algn="r">
              <a:buNone/>
              <a:defRPr sz="1333">
                <a:solidFill>
                  <a:schemeClr val="lt2"/>
                </a:solidFill>
              </a:defRPr>
            </a:lvl5pPr>
            <a:lvl6pPr lvl="5" algn="r">
              <a:buNone/>
              <a:defRPr sz="1333">
                <a:solidFill>
                  <a:schemeClr val="lt2"/>
                </a:solidFill>
              </a:defRPr>
            </a:lvl6pPr>
            <a:lvl7pPr lvl="6" algn="r">
              <a:buNone/>
              <a:defRPr sz="1333">
                <a:solidFill>
                  <a:schemeClr val="lt2"/>
                </a:solidFill>
              </a:defRPr>
            </a:lvl7pPr>
            <a:lvl8pPr lvl="7" algn="r">
              <a:buNone/>
              <a:defRPr sz="1333">
                <a:solidFill>
                  <a:schemeClr val="lt2"/>
                </a:solidFill>
              </a:defRPr>
            </a:lvl8pPr>
            <a:lvl9pPr lvl="8" algn="r">
              <a:buNone/>
              <a:defRPr sz="1333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29747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 err="1"/>
              <a:t>信息技术</a:t>
            </a:r>
            <a:r>
              <a:rPr lang="zh-CN" altLang="en-US" dirty="0" err="1"/>
              <a:t> </a:t>
            </a:r>
            <a:r>
              <a:rPr lang="en-US" dirty="0" err="1"/>
              <a:t>第十一讲</a:t>
            </a:r>
            <a:br>
              <a:rPr lang="en-US" dirty="0" err="1"/>
            </a:br>
            <a:endParaRPr dirty="0"/>
          </a:p>
        </p:txBody>
      </p:sp>
      <p:pic>
        <p:nvPicPr>
          <p:cNvPr id="5" name="Picture 4" descr="long_logo">
            <a:extLst>
              <a:ext uri="{FF2B5EF4-FFF2-40B4-BE49-F238E27FC236}">
                <a16:creationId xmlns:a16="http://schemas.microsoft.com/office/drawing/2014/main" id="{D7082FA4-023F-4A47-9496-5C807BF43E1F}"/>
              </a:ext>
            </a:extLst>
          </p:cNvPr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4" y="368934"/>
            <a:ext cx="3517979" cy="9144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9EED51-90AC-362B-8982-200E0C4E80C9}"/>
              </a:ext>
            </a:extLst>
          </p:cNvPr>
          <p:cNvSpPr txBox="1"/>
          <p:nvPr/>
        </p:nvSpPr>
        <p:spPr>
          <a:xfrm>
            <a:off x="4072053" y="3759367"/>
            <a:ext cx="4047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For Loop</a:t>
            </a:r>
          </a:p>
        </p:txBody>
      </p:sp>
    </p:spTree>
    <p:extLst>
      <p:ext uri="{BB962C8B-B14F-4D97-AF65-F5344CB8AC3E}">
        <p14:creationId xmlns:p14="http://schemas.microsoft.com/office/powerpoint/2010/main" val="1400728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en-US" sz="2800">
                <a:solidFill>
                  <a:srgbClr val="FFFFFF"/>
                </a:solidFill>
              </a:rPr>
              <a:t>通过列表下标来访问元素</a:t>
            </a:r>
          </a:p>
          <a:p>
            <a:pPr marL="152396" indent="0">
              <a:buClr>
                <a:srgbClr val="FFFFFF"/>
              </a:buClr>
              <a:buNone/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访问列表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CA4AC2-9A64-6C44-BBF1-E30BAEEC51D4}"/>
              </a:ext>
            </a:extLst>
          </p:cNvPr>
          <p:cNvGraphicFramePr>
            <a:graphicFrameLocks noGrp="1"/>
          </p:cNvGraphicFramePr>
          <p:nvPr/>
        </p:nvGraphicFramePr>
        <p:xfrm>
          <a:off x="1073327" y="2808055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EE6AAA-3BD8-3A48-AD1D-DDEDF69578D3}"/>
              </a:ext>
            </a:extLst>
          </p:cNvPr>
          <p:cNvSpPr txBox="1"/>
          <p:nvPr/>
        </p:nvSpPr>
        <p:spPr>
          <a:xfrm>
            <a:off x="4357617" y="2139114"/>
            <a:ext cx="1738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4CD2E3"/>
                </a:solidFill>
              </a:rPr>
              <a:t>price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459024-6474-C640-80B6-BDCB9EC21E42}"/>
              </a:ext>
            </a:extLst>
          </p:cNvPr>
          <p:cNvSpPr/>
          <p:nvPr/>
        </p:nvSpPr>
        <p:spPr>
          <a:xfrm>
            <a:off x="1073327" y="3900290"/>
            <a:ext cx="15440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>
                <a:solidFill>
                  <a:srgbClr val="4CD2E3"/>
                </a:solidFill>
                <a:latin typeface="Consolas"/>
                <a:ea typeface="Consolas"/>
                <a:cs typeface="Consolas"/>
                <a:sym typeface="Consolas"/>
              </a:rPr>
              <a:t>price[0]</a:t>
            </a:r>
            <a:endParaRPr lang="en-US" sz="2400">
              <a:solidFill>
                <a:srgbClr val="4CD2E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" name="文本框 5">
            <a:extLst>
              <a:ext uri="{FF2B5EF4-FFF2-40B4-BE49-F238E27FC236}">
                <a16:creationId xmlns:a16="http://schemas.microsoft.com/office/drawing/2014/main" id="{F7568D73-BB2A-364C-AE26-DDAAA9208491}"/>
              </a:ext>
            </a:extLst>
          </p:cNvPr>
          <p:cNvSpPr txBox="1"/>
          <p:nvPr/>
        </p:nvSpPr>
        <p:spPr>
          <a:xfrm>
            <a:off x="864524" y="4790515"/>
            <a:ext cx="9753600" cy="1301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ea typeface="SimHei" panose="02010609060101010101" pitchFamily="49" charset="-122"/>
              </a:rPr>
              <a:t>1.</a:t>
            </a:r>
            <a:r>
              <a:rPr lang="zh-CN" altLang="en-US" sz="2800" dirty="0">
                <a:ea typeface="SimHei" panose="02010609060101010101" pitchFamily="49" charset="-122"/>
              </a:rPr>
              <a:t>列表</a:t>
            </a:r>
            <a:r>
              <a:rPr lang="en-US" altLang="zh-CN" sz="2800" dirty="0">
                <a:ea typeface="SimHei" panose="02010609060101010101" pitchFamily="49" charset="-122"/>
              </a:rPr>
              <a:t>price</a:t>
            </a:r>
            <a:r>
              <a:rPr lang="zh-CN" altLang="en-US" sz="2800" dirty="0">
                <a:ea typeface="SimHei" panose="02010609060101010101" pitchFamily="49" charset="-122"/>
              </a:rPr>
              <a:t>中，值为</a:t>
            </a:r>
            <a:r>
              <a:rPr lang="en-US" altLang="zh-CN" sz="2800" dirty="0">
                <a:ea typeface="SimHei" panose="02010609060101010101" pitchFamily="49" charset="-122"/>
              </a:rPr>
              <a:t>96</a:t>
            </a:r>
            <a:r>
              <a:rPr lang="zh-CN" altLang="en-US" sz="2800" dirty="0">
                <a:ea typeface="SimHei" panose="02010609060101010101" pitchFamily="49" charset="-122"/>
              </a:rPr>
              <a:t>的数组元素下标为（</a:t>
            </a:r>
            <a:r>
              <a:rPr lang="en-US" altLang="zh-CN" sz="2800" dirty="0">
                <a:ea typeface="SimHei" panose="02010609060101010101" pitchFamily="49" charset="-122"/>
              </a:rPr>
              <a:t>	</a:t>
            </a:r>
            <a:r>
              <a:rPr lang="zh-CN" altLang="en-US" sz="2800" dirty="0">
                <a:ea typeface="SimHei" panose="02010609060101010101" pitchFamily="49" charset="-122"/>
              </a:rPr>
              <a:t>）。</a:t>
            </a:r>
            <a:endParaRPr lang="en-US" altLang="zh-CN" sz="2800" dirty="0">
              <a:ea typeface="SimHei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ea typeface="SimHei" panose="02010609060101010101" pitchFamily="49" charset="-122"/>
              </a:rPr>
              <a:t>2.</a:t>
            </a:r>
            <a:r>
              <a:rPr lang="zh-CN" altLang="en-US" sz="2800" dirty="0">
                <a:ea typeface="SimHei" panose="02010609060101010101" pitchFamily="49" charset="-122"/>
              </a:rPr>
              <a:t>关系表达式</a:t>
            </a:r>
            <a:r>
              <a:rPr lang="en-US" altLang="zh-CN" sz="2800" dirty="0">
                <a:ea typeface="SimHei" panose="02010609060101010101" pitchFamily="49" charset="-122"/>
              </a:rPr>
              <a:t>:price[4]&gt;price[2]</a:t>
            </a:r>
            <a:r>
              <a:rPr lang="zh-CN" altLang="en-US" sz="2800" dirty="0">
                <a:ea typeface="SimHei" panose="02010609060101010101" pitchFamily="49" charset="-122"/>
              </a:rPr>
              <a:t>的值为（</a:t>
            </a:r>
            <a:r>
              <a:rPr lang="en-US" altLang="zh-CN" sz="2800" dirty="0">
                <a:ea typeface="SimHei" panose="02010609060101010101" pitchFamily="49" charset="-122"/>
              </a:rPr>
              <a:t>	</a:t>
            </a:r>
            <a:r>
              <a:rPr lang="en-US" altLang="zh-CN" sz="2800" dirty="0">
                <a:solidFill>
                  <a:srgbClr val="FF0000"/>
                </a:solidFill>
                <a:ea typeface="SimHei" panose="02010609060101010101" pitchFamily="49" charset="-122"/>
              </a:rPr>
              <a:t>	</a:t>
            </a:r>
            <a:r>
              <a:rPr lang="zh-CN" altLang="en-US" sz="2800" dirty="0">
                <a:ea typeface="SimHei" panose="02010609060101010101" pitchFamily="49" charset="-122"/>
              </a:rPr>
              <a:t>）。</a:t>
            </a:r>
            <a:endParaRPr lang="en-US" altLang="zh-CN" sz="2800" dirty="0"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645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en-US" sz="2800">
                <a:solidFill>
                  <a:srgbClr val="FFFFFF"/>
                </a:solidFill>
              </a:rPr>
              <a:t>通过列表下标来修改元素</a:t>
            </a:r>
          </a:p>
          <a:p>
            <a:pPr marL="152396" indent="0">
              <a:buClr>
                <a:srgbClr val="FFFFFF"/>
              </a:buClr>
              <a:buNone/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修改列表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CA4AC2-9A64-6C44-BBF1-E30BAEEC5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969331"/>
              </p:ext>
            </p:extLst>
          </p:nvPr>
        </p:nvGraphicFramePr>
        <p:xfrm>
          <a:off x="1073327" y="2808055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EE6AAA-3BD8-3A48-AD1D-DDEDF69578D3}"/>
              </a:ext>
            </a:extLst>
          </p:cNvPr>
          <p:cNvSpPr txBox="1"/>
          <p:nvPr/>
        </p:nvSpPr>
        <p:spPr>
          <a:xfrm>
            <a:off x="4357617" y="2139114"/>
            <a:ext cx="1738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60000"/>
                    <a:lumOff val="40000"/>
                  </a:schemeClr>
                </a:solidFill>
              </a:rPr>
              <a:t>price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459024-6474-C640-80B6-BDCB9EC21E42}"/>
              </a:ext>
            </a:extLst>
          </p:cNvPr>
          <p:cNvSpPr/>
          <p:nvPr/>
        </p:nvSpPr>
        <p:spPr>
          <a:xfrm>
            <a:off x="8555151" y="3050479"/>
            <a:ext cx="25635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price[0]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F7E1F3-6C18-6833-4E77-310EDBA7B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437641"/>
              </p:ext>
            </p:extLst>
          </p:nvPr>
        </p:nvGraphicFramePr>
        <p:xfrm>
          <a:off x="1073327" y="4792544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Down Arrow 6">
            <a:extLst>
              <a:ext uri="{FF2B5EF4-FFF2-40B4-BE49-F238E27FC236}">
                <a16:creationId xmlns:a16="http://schemas.microsoft.com/office/drawing/2014/main" id="{FDA2F03C-1175-E32E-679C-DFFF83096FA3}"/>
              </a:ext>
            </a:extLst>
          </p:cNvPr>
          <p:cNvSpPr/>
          <p:nvPr/>
        </p:nvSpPr>
        <p:spPr>
          <a:xfrm>
            <a:off x="4490597" y="3892556"/>
            <a:ext cx="265960" cy="762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97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en-US" sz="2800">
                <a:solidFill>
                  <a:srgbClr val="FFFFFF"/>
                </a:solidFill>
              </a:rPr>
              <a:t>list.append(x): 在列表最后添加新元素</a:t>
            </a:r>
          </a:p>
          <a:p>
            <a:pPr marL="152396" indent="0">
              <a:buClr>
                <a:srgbClr val="FFFFFF"/>
              </a:buClr>
              <a:buNone/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列表常见函数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CA4AC2-9A64-6C44-BBF1-E30BAEEC5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87892"/>
              </p:ext>
            </p:extLst>
          </p:nvPr>
        </p:nvGraphicFramePr>
        <p:xfrm>
          <a:off x="1073327" y="2808055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lang="en-US"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EE6AAA-3BD8-3A48-AD1D-DDEDF69578D3}"/>
              </a:ext>
            </a:extLst>
          </p:cNvPr>
          <p:cNvSpPr txBox="1"/>
          <p:nvPr/>
        </p:nvSpPr>
        <p:spPr>
          <a:xfrm>
            <a:off x="4357617" y="2139114"/>
            <a:ext cx="1738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60000"/>
                    <a:lumOff val="40000"/>
                  </a:schemeClr>
                </a:solidFill>
              </a:rPr>
              <a:t>price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459024-6474-C640-80B6-BDCB9EC21E42}"/>
              </a:ext>
            </a:extLst>
          </p:cNvPr>
          <p:cNvSpPr/>
          <p:nvPr/>
        </p:nvSpPr>
        <p:spPr>
          <a:xfrm>
            <a:off x="5446242" y="4031053"/>
            <a:ext cx="30732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price.append(130)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F7E1F3-6C18-6833-4E77-310EDBA7B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518100"/>
              </p:ext>
            </p:extLst>
          </p:nvPr>
        </p:nvGraphicFramePr>
        <p:xfrm>
          <a:off x="1073326" y="4792544"/>
          <a:ext cx="848631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14385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14385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14385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14385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14385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  <a:gridCol w="1414385">
                  <a:extLst>
                    <a:ext uri="{9D8B030D-6E8A-4147-A177-3AD203B41FA5}">
                      <a16:colId xmlns:a16="http://schemas.microsoft.com/office/drawing/2014/main" val="1660069695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130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Down Arrow 6">
            <a:extLst>
              <a:ext uri="{FF2B5EF4-FFF2-40B4-BE49-F238E27FC236}">
                <a16:creationId xmlns:a16="http://schemas.microsoft.com/office/drawing/2014/main" id="{FDA2F03C-1175-E32E-679C-DFFF83096FA3}"/>
              </a:ext>
            </a:extLst>
          </p:cNvPr>
          <p:cNvSpPr/>
          <p:nvPr/>
        </p:nvSpPr>
        <p:spPr>
          <a:xfrm>
            <a:off x="4490597" y="3892556"/>
            <a:ext cx="265960" cy="762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30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en-US" sz="2800">
                <a:solidFill>
                  <a:srgbClr val="FFFFFF"/>
                </a:solidFill>
              </a:rPr>
              <a:t>list.insert(i, x)</a:t>
            </a:r>
            <a:r>
              <a:rPr lang="zh-CN" altLang="en-US" sz="2800">
                <a:solidFill>
                  <a:srgbClr val="FFFFFF"/>
                </a:solidFill>
              </a:rPr>
              <a:t>：在列表位置</a:t>
            </a:r>
            <a:r>
              <a:rPr lang="en-US" altLang="zh-CN" sz="2800">
                <a:solidFill>
                  <a:srgbClr val="FFFFFF"/>
                </a:solidFill>
              </a:rPr>
              <a:t>i</a:t>
            </a:r>
            <a:r>
              <a:rPr lang="zh-CN" altLang="en-US" sz="2800">
                <a:solidFill>
                  <a:srgbClr val="FFFFFF"/>
                </a:solidFill>
              </a:rPr>
              <a:t>处插入新元素</a:t>
            </a:r>
            <a:endParaRPr lang="en-US" sz="2800">
              <a:solidFill>
                <a:srgbClr val="FFFFFF"/>
              </a:solidFill>
            </a:endParaRPr>
          </a:p>
          <a:p>
            <a:pPr marL="152396" indent="0">
              <a:buClr>
                <a:srgbClr val="FFFFFF"/>
              </a:buClr>
              <a:buNone/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列表常见函数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CA4AC2-9A64-6C44-BBF1-E30BAEEC51D4}"/>
              </a:ext>
            </a:extLst>
          </p:cNvPr>
          <p:cNvGraphicFramePr>
            <a:graphicFrameLocks noGrp="1"/>
          </p:cNvGraphicFramePr>
          <p:nvPr/>
        </p:nvGraphicFramePr>
        <p:xfrm>
          <a:off x="1073327" y="2808055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lang="en-US"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EE6AAA-3BD8-3A48-AD1D-DDEDF69578D3}"/>
              </a:ext>
            </a:extLst>
          </p:cNvPr>
          <p:cNvSpPr txBox="1"/>
          <p:nvPr/>
        </p:nvSpPr>
        <p:spPr>
          <a:xfrm>
            <a:off x="4357617" y="2139114"/>
            <a:ext cx="1738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60000"/>
                    <a:lumOff val="40000"/>
                  </a:schemeClr>
                </a:solidFill>
              </a:rPr>
              <a:t>price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459024-6474-C640-80B6-BDCB9EC21E42}"/>
              </a:ext>
            </a:extLst>
          </p:cNvPr>
          <p:cNvSpPr/>
          <p:nvPr/>
        </p:nvSpPr>
        <p:spPr>
          <a:xfrm>
            <a:off x="5361284" y="4031053"/>
            <a:ext cx="3243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price.insert(2,76)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F7E1F3-6C18-6833-4E77-310EDBA7B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4690"/>
              </p:ext>
            </p:extLst>
          </p:nvPr>
        </p:nvGraphicFramePr>
        <p:xfrm>
          <a:off x="1073324" y="4792544"/>
          <a:ext cx="8527878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1313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3766535363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Down Arrow 6">
            <a:extLst>
              <a:ext uri="{FF2B5EF4-FFF2-40B4-BE49-F238E27FC236}">
                <a16:creationId xmlns:a16="http://schemas.microsoft.com/office/drawing/2014/main" id="{FDA2F03C-1175-E32E-679C-DFFF83096FA3}"/>
              </a:ext>
            </a:extLst>
          </p:cNvPr>
          <p:cNvSpPr/>
          <p:nvPr/>
        </p:nvSpPr>
        <p:spPr>
          <a:xfrm>
            <a:off x="4490597" y="3892556"/>
            <a:ext cx="265960" cy="762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13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en-US" sz="2800">
                <a:solidFill>
                  <a:srgbClr val="FFFFFF"/>
                </a:solidFill>
              </a:rPr>
              <a:t>list.remove(x)</a:t>
            </a:r>
            <a:r>
              <a:rPr lang="zh-CN" altLang="en-US" sz="2800">
                <a:solidFill>
                  <a:srgbClr val="FFFFFF"/>
                </a:solidFill>
              </a:rPr>
              <a:t>：删除列表的指定元素，有多个则只删除第一个</a:t>
            </a:r>
            <a:endParaRPr lang="en-US" sz="2800">
              <a:solidFill>
                <a:srgbClr val="FFFFFF"/>
              </a:solidFill>
            </a:endParaRPr>
          </a:p>
          <a:p>
            <a:pPr marL="152396" indent="0">
              <a:buClr>
                <a:srgbClr val="FFFFFF"/>
              </a:buClr>
              <a:buNone/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列表常见函数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CA4AC2-9A64-6C44-BBF1-E30BAEEC51D4}"/>
              </a:ext>
            </a:extLst>
          </p:cNvPr>
          <p:cNvGraphicFramePr>
            <a:graphicFrameLocks noGrp="1"/>
          </p:cNvGraphicFramePr>
          <p:nvPr/>
        </p:nvGraphicFramePr>
        <p:xfrm>
          <a:off x="1073327" y="2808055"/>
          <a:ext cx="710050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0100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1420100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lang="en-US"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EE6AAA-3BD8-3A48-AD1D-DDEDF69578D3}"/>
              </a:ext>
            </a:extLst>
          </p:cNvPr>
          <p:cNvSpPr txBox="1"/>
          <p:nvPr/>
        </p:nvSpPr>
        <p:spPr>
          <a:xfrm>
            <a:off x="4357617" y="2139114"/>
            <a:ext cx="1738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1">
                    <a:lumMod val="60000"/>
                    <a:lumOff val="40000"/>
                  </a:schemeClr>
                </a:solidFill>
              </a:rPr>
              <a:t>price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E459024-6474-C640-80B6-BDCB9EC21E42}"/>
              </a:ext>
            </a:extLst>
          </p:cNvPr>
          <p:cNvSpPr/>
          <p:nvPr/>
        </p:nvSpPr>
        <p:spPr>
          <a:xfrm>
            <a:off x="5446245" y="4031053"/>
            <a:ext cx="30732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price.remove(101)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F7E1F3-6C18-6833-4E77-310EDBA7B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03419"/>
              </p:ext>
            </p:extLst>
          </p:nvPr>
        </p:nvGraphicFramePr>
        <p:xfrm>
          <a:off x="1073324" y="4792544"/>
          <a:ext cx="5685252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1313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1421313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Down Arrow 6">
            <a:extLst>
              <a:ext uri="{FF2B5EF4-FFF2-40B4-BE49-F238E27FC236}">
                <a16:creationId xmlns:a16="http://schemas.microsoft.com/office/drawing/2014/main" id="{FDA2F03C-1175-E32E-679C-DFFF83096FA3}"/>
              </a:ext>
            </a:extLst>
          </p:cNvPr>
          <p:cNvSpPr/>
          <p:nvPr/>
        </p:nvSpPr>
        <p:spPr>
          <a:xfrm>
            <a:off x="4490597" y="3892556"/>
            <a:ext cx="265960" cy="762000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76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循环结构的类型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D514B-A351-B172-E1E4-454A67813C8A}"/>
              </a:ext>
            </a:extLst>
          </p:cNvPr>
          <p:cNvSpPr txBox="1"/>
          <p:nvPr/>
        </p:nvSpPr>
        <p:spPr>
          <a:xfrm>
            <a:off x="403771" y="1685564"/>
            <a:ext cx="76092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条件循环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“一直鼓掌，直到老师喊停为止”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endParaRPr lang="zh-CN" alt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计数循环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zh-CN" altLang="en-US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“鼓掌</a:t>
            </a:r>
            <a:r>
              <a:rPr lang="en-US" altLang="zh-CN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20</a:t>
            </a:r>
            <a:r>
              <a:rPr lang="zh-CN" altLang="en-US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次”</a:t>
            </a:r>
            <a:endParaRPr lang="en-US" altLang="zh-CN" sz="2400">
              <a:solidFill>
                <a:schemeClr val="bg2">
                  <a:lumMod val="10000"/>
                  <a:lumOff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zh-CN" alt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F7167-8035-572C-30A3-EEF504C96EC8}"/>
              </a:ext>
            </a:extLst>
          </p:cNvPr>
          <p:cNvSpPr txBox="1"/>
          <p:nvPr/>
        </p:nvSpPr>
        <p:spPr>
          <a:xfrm>
            <a:off x="6180104" y="1581100"/>
            <a:ext cx="3833691" cy="83099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while(condition):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do something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F9ADB-DF17-C507-1C5F-1174759E0010}"/>
              </a:ext>
            </a:extLst>
          </p:cNvPr>
          <p:cNvSpPr txBox="1"/>
          <p:nvPr/>
        </p:nvSpPr>
        <p:spPr>
          <a:xfrm>
            <a:off x="6029730" y="2683935"/>
            <a:ext cx="4404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循环是典型的条件循环</a:t>
            </a:r>
          </a:p>
        </p:txBody>
      </p:sp>
    </p:spTree>
    <p:extLst>
      <p:ext uri="{BB962C8B-B14F-4D97-AF65-F5344CB8AC3E}">
        <p14:creationId xmlns:p14="http://schemas.microsoft.com/office/powerpoint/2010/main" val="1789443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for循环格式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86822-F16B-7E3F-4FFC-06CEBE6E2E3B}"/>
              </a:ext>
            </a:extLst>
          </p:cNvPr>
          <p:cNvSpPr txBox="1"/>
          <p:nvPr/>
        </p:nvSpPr>
        <p:spPr>
          <a:xfrm>
            <a:off x="403771" y="1500116"/>
            <a:ext cx="4015829" cy="120032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list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 body</a:t>
            </a:r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201548-C8B3-D8F8-05F9-9E4A6B1F7502}"/>
              </a:ext>
            </a:extLst>
          </p:cNvPr>
          <p:cNvSpPr txBox="1"/>
          <p:nvPr/>
        </p:nvSpPr>
        <p:spPr>
          <a:xfrm>
            <a:off x="5507748" y="1524301"/>
            <a:ext cx="6448726" cy="4154984"/>
          </a:xfrm>
          <a:prstGeom prst="rect">
            <a:avLst/>
          </a:prstGeom>
          <a:noFill/>
          <a:ln w="25400">
            <a:noFill/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[1,2,3,4,5]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a: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print(i*i)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打印结果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9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9D8544-18C8-3139-3144-B6069E32E651}"/>
              </a:ext>
            </a:extLst>
          </p:cNvPr>
          <p:cNvSpPr txBox="1"/>
          <p:nvPr/>
        </p:nvSpPr>
        <p:spPr>
          <a:xfrm>
            <a:off x="8465126" y="2309131"/>
            <a:ext cx="37268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每次从列表a中取出一个元素赋给i</a:t>
            </a:r>
            <a:endParaRPr lang="en-US"/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B9EDBB81-BE24-7B87-F450-AA60C5D8F15F}"/>
              </a:ext>
            </a:extLst>
          </p:cNvPr>
          <p:cNvSpPr/>
          <p:nvPr/>
        </p:nvSpPr>
        <p:spPr>
          <a:xfrm>
            <a:off x="7784903" y="2413517"/>
            <a:ext cx="680224" cy="172079"/>
          </a:xfrm>
          <a:prstGeom prst="lef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3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range()函数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B4F63-934B-A825-3718-143F3A915E90}"/>
              </a:ext>
            </a:extLst>
          </p:cNvPr>
          <p:cNvSpPr txBox="1"/>
          <p:nvPr/>
        </p:nvSpPr>
        <p:spPr>
          <a:xfrm>
            <a:off x="403771" y="1685564"/>
            <a:ext cx="1106779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range(1,5):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生成起始值为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，终值为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的列表：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[1,2,3,4]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print(i)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打印结果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</a:t>
            </a:r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68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range()函数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B4F63-934B-A825-3718-143F3A915E90}"/>
              </a:ext>
            </a:extLst>
          </p:cNvPr>
          <p:cNvSpPr txBox="1"/>
          <p:nvPr/>
        </p:nvSpPr>
        <p:spPr>
          <a:xfrm>
            <a:off x="403771" y="1685564"/>
            <a:ext cx="1106779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 range(1,5):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#i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是循环变量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print(i)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打印结果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</a:p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</a:t>
            </a:r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253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range()函数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B4F63-934B-A825-3718-143F3A915E90}"/>
              </a:ext>
            </a:extLst>
          </p:cNvPr>
          <p:cNvSpPr txBox="1"/>
          <p:nvPr/>
        </p:nvSpPr>
        <p:spPr>
          <a:xfrm>
            <a:off x="403771" y="1685564"/>
            <a:ext cx="110677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range(1,5):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生成起始值为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，终值为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的列表：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[1,2,3,4]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89B5B2-5EB2-486F-36B6-82726066C5EB}"/>
              </a:ext>
            </a:extLst>
          </p:cNvPr>
          <p:cNvSpPr txBox="1"/>
          <p:nvPr/>
        </p:nvSpPr>
        <p:spPr>
          <a:xfrm>
            <a:off x="403771" y="2758990"/>
            <a:ext cx="117882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range(1,5,2):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生成起始值为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1,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终值为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4,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步长为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的列表：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[1,3]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86822-F16B-7E3F-4FFC-06CEBE6E2E3B}"/>
              </a:ext>
            </a:extLst>
          </p:cNvPr>
          <p:cNvSpPr txBox="1"/>
          <p:nvPr/>
        </p:nvSpPr>
        <p:spPr>
          <a:xfrm>
            <a:off x="403770" y="3855389"/>
            <a:ext cx="117882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range(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</a:t>
            </a:r>
            <a:r>
              <a:rPr 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):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生成起始值为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0,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终值为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4,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步长为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r>
              <a:rPr lang="zh-CN" altLang="en-US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的列表：</a:t>
            </a:r>
            <a:r>
              <a:rPr lang="en-US" altLang="zh-CN" sz="2400">
                <a:solidFill>
                  <a:schemeClr val="accent1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[1,2,3,4]</a:t>
            </a:r>
            <a:endParaRPr lang="en-US" sz="2400">
              <a:solidFill>
                <a:schemeClr val="accent1">
                  <a:lumMod val="60000"/>
                  <a:lumOff val="4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print(i)</a:t>
            </a:r>
          </a:p>
        </p:txBody>
      </p:sp>
    </p:spTree>
    <p:extLst>
      <p:ext uri="{BB962C8B-B14F-4D97-AF65-F5344CB8AC3E}">
        <p14:creationId xmlns:p14="http://schemas.microsoft.com/office/powerpoint/2010/main" val="1728625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0B9A36-4BD5-F9B0-5F35-E698FB67F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69" y="866125"/>
            <a:ext cx="4259766" cy="29837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91BD8D-E9F7-780B-1484-D4DC6B80A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131" y="294275"/>
            <a:ext cx="73406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059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range()函数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201548-C8B3-D8F8-05F9-9E4A6B1F7502}"/>
              </a:ext>
            </a:extLst>
          </p:cNvPr>
          <p:cNvSpPr txBox="1"/>
          <p:nvPr/>
        </p:nvSpPr>
        <p:spPr>
          <a:xfrm>
            <a:off x="403771" y="1455265"/>
            <a:ext cx="6448726" cy="1938992"/>
          </a:xfrm>
          <a:prstGeom prst="rect">
            <a:avLst/>
          </a:prstGeom>
          <a:noFill/>
          <a:ln w="25400">
            <a:noFill/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[1,2,3,4,5]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a: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print(i*i)</a:t>
            </a:r>
          </a:p>
          <a:p>
            <a:endParaRPr 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C019DB-575A-BAE1-C587-1F037322AA30}"/>
              </a:ext>
            </a:extLst>
          </p:cNvPr>
          <p:cNvSpPr txBox="1"/>
          <p:nvPr/>
        </p:nvSpPr>
        <p:spPr>
          <a:xfrm>
            <a:off x="5196864" y="1460871"/>
            <a:ext cx="6448726" cy="830997"/>
          </a:xfrm>
          <a:prstGeom prst="rect">
            <a:avLst/>
          </a:prstGeom>
          <a:noFill/>
          <a:ln w="25400">
            <a:noFill/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range(1,6):</a:t>
            </a:r>
            <a:b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print(i*i)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3626DEDD-ACB3-D5A9-D0A6-C1E4F69C58F9}"/>
              </a:ext>
            </a:extLst>
          </p:cNvPr>
          <p:cNvSpPr/>
          <p:nvPr/>
        </p:nvSpPr>
        <p:spPr>
          <a:xfrm>
            <a:off x="3628134" y="1645158"/>
            <a:ext cx="1137820" cy="231211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40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string_bits()的作用是什么</a:t>
            </a:r>
            <a:r>
              <a:rPr lang="zh-CN" altLang="en-US"/>
              <a:t>？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2FBC46-839C-2912-1F02-1FD3B7014698}"/>
              </a:ext>
            </a:extLst>
          </p:cNvPr>
          <p:cNvSpPr/>
          <p:nvPr/>
        </p:nvSpPr>
        <p:spPr>
          <a:xfrm>
            <a:off x="403771" y="1535845"/>
            <a:ext cx="6733009" cy="2308324"/>
          </a:xfrm>
          <a:prstGeom prst="rect">
            <a:avLst/>
          </a:prstGeom>
          <a:ln w="222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def string_bits(str):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  result = "”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  for i in range(len(str)):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    if i % 2 == 0: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      result = result + str[i]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Arial"/>
              </a:rPr>
              <a:t>  return result</a:t>
            </a:r>
          </a:p>
        </p:txBody>
      </p:sp>
    </p:spTree>
    <p:extLst>
      <p:ext uri="{BB962C8B-B14F-4D97-AF65-F5344CB8AC3E}">
        <p14:creationId xmlns:p14="http://schemas.microsoft.com/office/powerpoint/2010/main" val="459662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CEC02CD-03FA-3747-875D-B99E2D4684EC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循环结构的类型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D514B-A351-B172-E1E4-454A67813C8A}"/>
              </a:ext>
            </a:extLst>
          </p:cNvPr>
          <p:cNvSpPr txBox="1"/>
          <p:nvPr/>
        </p:nvSpPr>
        <p:spPr>
          <a:xfrm>
            <a:off x="403771" y="1685564"/>
            <a:ext cx="76092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条件循环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“一直鼓掌，直到老师喊停为止”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endParaRPr lang="zh-CN" alt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计数循环</a:t>
            </a:r>
            <a:endParaRPr lang="en-US" altLang="zh-CN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zh-CN" altLang="en-US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“鼓掌</a:t>
            </a:r>
            <a:r>
              <a:rPr lang="en-US" altLang="zh-CN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20</a:t>
            </a:r>
            <a:r>
              <a:rPr lang="zh-CN" altLang="en-US" sz="2400">
                <a:solidFill>
                  <a:schemeClr val="bg2">
                    <a:lumMod val="10000"/>
                    <a:lumOff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次”</a:t>
            </a:r>
            <a:endParaRPr lang="en-US" altLang="zh-CN" sz="2400">
              <a:solidFill>
                <a:schemeClr val="bg2">
                  <a:lumMod val="10000"/>
                  <a:lumOff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zh-CN" altLang="en-US" sz="24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F7167-8035-572C-30A3-EEF504C96EC8}"/>
              </a:ext>
            </a:extLst>
          </p:cNvPr>
          <p:cNvSpPr txBox="1"/>
          <p:nvPr/>
        </p:nvSpPr>
        <p:spPr>
          <a:xfrm>
            <a:off x="4179341" y="2852514"/>
            <a:ext cx="3833691" cy="83099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i in range(20):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鼓掌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F9ADB-DF17-C507-1C5F-1174759E0010}"/>
              </a:ext>
            </a:extLst>
          </p:cNvPr>
          <p:cNvSpPr txBox="1"/>
          <p:nvPr/>
        </p:nvSpPr>
        <p:spPr>
          <a:xfrm>
            <a:off x="4179341" y="4041539"/>
            <a:ext cx="4404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循环是典型的计数循环</a:t>
            </a:r>
          </a:p>
        </p:txBody>
      </p:sp>
    </p:spTree>
    <p:extLst>
      <p:ext uri="{BB962C8B-B14F-4D97-AF65-F5344CB8AC3E}">
        <p14:creationId xmlns:p14="http://schemas.microsoft.com/office/powerpoint/2010/main" val="573276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4101BC3-1F36-9C03-276C-19C2FA3B6E5B}"/>
              </a:ext>
            </a:extLst>
          </p:cNvPr>
          <p:cNvSpPr txBox="1">
            <a:spLocks/>
          </p:cNvSpPr>
          <p:nvPr/>
        </p:nvSpPr>
        <p:spPr>
          <a:xfrm>
            <a:off x="403771" y="50870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CN" altLang="en-US" sz="2400"/>
              <a:t>一个大于</a:t>
            </a:r>
            <a:r>
              <a:rPr lang="en-US" altLang="zh-CN" sz="2400"/>
              <a:t>1</a:t>
            </a:r>
            <a:r>
              <a:rPr lang="zh-CN" altLang="en-US" sz="2400"/>
              <a:t>的自然数，除了</a:t>
            </a:r>
            <a:r>
              <a:rPr lang="en-US" altLang="zh-CN" sz="2400"/>
              <a:t>1</a:t>
            </a:r>
            <a:r>
              <a:rPr lang="zh-CN" altLang="en-US" sz="2400"/>
              <a:t>和它自身外，不能被其他自然数整除的数叫做质数；否则称为合数（规定</a:t>
            </a:r>
            <a:r>
              <a:rPr lang="en-US" altLang="zh-CN" sz="2400"/>
              <a:t>1</a:t>
            </a:r>
            <a:r>
              <a:rPr lang="zh-CN" altLang="en-US" sz="2400"/>
              <a:t>既不是质数也不是合数）。</a:t>
            </a:r>
            <a:endParaRPr lang="en-US" altLang="zh-CN" sz="2400"/>
          </a:p>
          <a:p>
            <a:endParaRPr lang="en-US" sz="2400"/>
          </a:p>
          <a:p>
            <a:r>
              <a:rPr lang="zh-CN" altLang="en-US" sz="2400"/>
              <a:t>思路：遍历</a:t>
            </a:r>
            <a:r>
              <a:rPr lang="en-US" altLang="zh-CN" sz="2400"/>
              <a:t>2</a:t>
            </a:r>
            <a:r>
              <a:rPr lang="zh-CN" altLang="en-US" sz="2400"/>
              <a:t>～</a:t>
            </a:r>
            <a:r>
              <a:rPr lang="en-US" altLang="zh-CN" sz="2400"/>
              <a:t>n-1</a:t>
            </a:r>
            <a:r>
              <a:rPr lang="zh-CN" altLang="en-US" sz="2400"/>
              <a:t>的每一个数</a:t>
            </a:r>
            <a:r>
              <a:rPr lang="en-US" altLang="zh-CN" sz="2400"/>
              <a:t>i</a:t>
            </a:r>
            <a:r>
              <a:rPr lang="zh-CN" altLang="en-US" sz="2400"/>
              <a:t>，如果</a:t>
            </a:r>
            <a:r>
              <a:rPr lang="en-US" altLang="zh-CN" sz="2400"/>
              <a:t>n%i==0</a:t>
            </a:r>
            <a:r>
              <a:rPr lang="zh-CN" altLang="en-US" sz="2400"/>
              <a:t>，说明</a:t>
            </a:r>
            <a:r>
              <a:rPr lang="en-US" altLang="zh-CN" sz="2400"/>
              <a:t>n</a:t>
            </a:r>
            <a:r>
              <a:rPr lang="zh-CN" altLang="en-US" sz="2400"/>
              <a:t>不是质数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290798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9CC6AC-164B-50DC-1B23-185E1B6B9E13}"/>
              </a:ext>
            </a:extLst>
          </p:cNvPr>
          <p:cNvSpPr txBox="1"/>
          <p:nvPr/>
        </p:nvSpPr>
        <p:spPr>
          <a:xfrm>
            <a:off x="360522" y="531935"/>
            <a:ext cx="889309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checkPrime(n):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if(n==1):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return False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else: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i=2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while(i &lt;= n):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#print(i)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if(n%i != 0 ):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    i=i+1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else: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    if(n == i):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        return True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    return False</a:t>
            </a:r>
          </a:p>
          <a:p>
            <a:endParaRPr lang="en-US" sz="200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n=int(input())  </a:t>
            </a:r>
          </a:p>
          <a:p>
            <a:r>
              <a:rPr lang="en-US" sz="20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print(checkPrime(n))</a:t>
            </a:r>
          </a:p>
        </p:txBody>
      </p:sp>
    </p:spTree>
    <p:extLst>
      <p:ext uri="{BB962C8B-B14F-4D97-AF65-F5344CB8AC3E}">
        <p14:creationId xmlns:p14="http://schemas.microsoft.com/office/powerpoint/2010/main" val="1404614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9CC6AC-164B-50DC-1B23-185E1B6B9E13}"/>
              </a:ext>
            </a:extLst>
          </p:cNvPr>
          <p:cNvSpPr txBox="1"/>
          <p:nvPr/>
        </p:nvSpPr>
        <p:spPr>
          <a:xfrm>
            <a:off x="360522" y="531935"/>
            <a:ext cx="889309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checkPrime(n):</a:t>
            </a:r>
          </a:p>
          <a:p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while(i&lt;n):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if(n%i==0):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return False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 True</a:t>
            </a:r>
          </a:p>
        </p:txBody>
      </p:sp>
    </p:spTree>
    <p:extLst>
      <p:ext uri="{BB962C8B-B14F-4D97-AF65-F5344CB8AC3E}">
        <p14:creationId xmlns:p14="http://schemas.microsoft.com/office/powerpoint/2010/main" val="1375046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9B7C3A-9743-FBE3-2D4D-48D5799FEF00}"/>
              </a:ext>
            </a:extLst>
          </p:cNvPr>
          <p:cNvSpPr txBox="1">
            <a:spLocks/>
          </p:cNvSpPr>
          <p:nvPr/>
        </p:nvSpPr>
        <p:spPr>
          <a:xfrm>
            <a:off x="6684254" y="3024392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B70B9-F693-846F-1DEA-269593432DB8}"/>
              </a:ext>
            </a:extLst>
          </p:cNvPr>
          <p:cNvSpPr txBox="1">
            <a:spLocks/>
          </p:cNvSpPr>
          <p:nvPr/>
        </p:nvSpPr>
        <p:spPr>
          <a:xfrm>
            <a:off x="6684254" y="3589987"/>
            <a:ext cx="5507746" cy="50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9CC6AC-164B-50DC-1B23-185E1B6B9E13}"/>
              </a:ext>
            </a:extLst>
          </p:cNvPr>
          <p:cNvSpPr txBox="1"/>
          <p:nvPr/>
        </p:nvSpPr>
        <p:spPr>
          <a:xfrm>
            <a:off x="360522" y="531935"/>
            <a:ext cx="889309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checkPrime(n):</a:t>
            </a:r>
          </a:p>
          <a:p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r>
              <a:rPr lang="zh-CN" alt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altLang="zh-CN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while(i&lt;n):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if(n%i==0):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return False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 True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E3081-31AB-963B-5340-E070707CDE9D}"/>
              </a:ext>
            </a:extLst>
          </p:cNvPr>
          <p:cNvSpPr txBox="1"/>
          <p:nvPr/>
        </p:nvSpPr>
        <p:spPr>
          <a:xfrm>
            <a:off x="5556990" y="548953"/>
            <a:ext cx="889309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 checkPrime(n):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for i in range(2,n):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if(n%i==0):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return False</a:t>
            </a:r>
          </a:p>
          <a:p>
            <a:r>
              <a:rPr lang="en-US" sz="24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 True</a:t>
            </a:r>
          </a:p>
        </p:txBody>
      </p:sp>
    </p:spTree>
    <p:extLst>
      <p:ext uri="{BB962C8B-B14F-4D97-AF65-F5344CB8AC3E}">
        <p14:creationId xmlns:p14="http://schemas.microsoft.com/office/powerpoint/2010/main" val="1644703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THAT’S ALL FOR TODAY</a:t>
            </a:r>
            <a:endParaRPr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511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图文：纳斯达克欢迎新浪上市_国内新闻_新闻中心_新浪网">
            <a:extLst>
              <a:ext uri="{FF2B5EF4-FFF2-40B4-BE49-F238E27FC236}">
                <a16:creationId xmlns:a16="http://schemas.microsoft.com/office/drawing/2014/main" id="{0F84C5A6-AB40-D220-C6C6-E87F0C0EF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30" y="461164"/>
            <a:ext cx="4203080" cy="61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D07A2F-4278-B930-412E-73561ABC9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708" y="1423172"/>
            <a:ext cx="7629292" cy="286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69B299-1772-CA43-B528-8088757F1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7561"/>
            <a:ext cx="12187460" cy="574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19C162-C09F-F149-BA0B-2783B63D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1C91D7-04A1-834F-8ADD-E9D16C7842EC}"/>
              </a:ext>
            </a:extLst>
          </p:cNvPr>
          <p:cNvSpPr/>
          <p:nvPr/>
        </p:nvSpPr>
        <p:spPr>
          <a:xfrm>
            <a:off x="960699" y="1481559"/>
            <a:ext cx="812684" cy="5251750"/>
          </a:xfrm>
          <a:prstGeom prst="rect">
            <a:avLst/>
          </a:prstGeom>
          <a:noFill/>
          <a:ln>
            <a:solidFill>
              <a:srgbClr val="D11E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3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19C162-C09F-F149-BA0B-2783B63D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CC016A-D38B-6949-B70E-7D5C1A7A8787}"/>
              </a:ext>
            </a:extLst>
          </p:cNvPr>
          <p:cNvGraphicFramePr>
            <a:graphicFrameLocks noGrp="1"/>
          </p:cNvGraphicFramePr>
          <p:nvPr/>
        </p:nvGraphicFramePr>
        <p:xfrm>
          <a:off x="6237027" y="1765719"/>
          <a:ext cx="365362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0724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731C91D7-04A1-834F-8ADD-E9D16C7842EC}"/>
              </a:ext>
            </a:extLst>
          </p:cNvPr>
          <p:cNvSpPr/>
          <p:nvPr/>
        </p:nvSpPr>
        <p:spPr>
          <a:xfrm>
            <a:off x="960698" y="1481559"/>
            <a:ext cx="891251" cy="1684722"/>
          </a:xfrm>
          <a:prstGeom prst="rect">
            <a:avLst/>
          </a:prstGeom>
          <a:noFill/>
          <a:ln>
            <a:solidFill>
              <a:srgbClr val="D11E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9DC4A-6B0A-DC4C-A8FF-FA988DE993A9}"/>
              </a:ext>
            </a:extLst>
          </p:cNvPr>
          <p:cNvSpPr txBox="1"/>
          <p:nvPr/>
        </p:nvSpPr>
        <p:spPr>
          <a:xfrm>
            <a:off x="7742631" y="1052801"/>
            <a:ext cx="960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4CD2E3"/>
                </a:solidFill>
              </a:rPr>
              <a:t>Price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78DC0F-91DD-514E-8D4D-76A9874C9138}"/>
              </a:ext>
            </a:extLst>
          </p:cNvPr>
          <p:cNvSpPr txBox="1"/>
          <p:nvPr/>
        </p:nvSpPr>
        <p:spPr>
          <a:xfrm>
            <a:off x="6434724" y="5194960"/>
            <a:ext cx="55116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+mn-ea"/>
              </a:rPr>
              <a:t>元素的数据类型是什么</a:t>
            </a:r>
            <a:r>
              <a:rPr lang="zh-CN" altLang="en-US" sz="2400">
                <a:latin typeface="+mn-ea"/>
              </a:rPr>
              <a:t>？</a:t>
            </a:r>
            <a:endParaRPr lang="en-US" altLang="zh-CN" sz="240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+mn-ea"/>
              </a:rPr>
              <a:t>元素按照什么次序排列</a:t>
            </a:r>
            <a:r>
              <a:rPr lang="zh-CN" altLang="en-US" sz="2400">
                <a:latin typeface="+mn-ea"/>
              </a:rPr>
              <a:t>？</a:t>
            </a:r>
            <a:endParaRPr lang="en-US" altLang="zh-CN" sz="2400">
              <a:latin typeface="+mn-ea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70D8609-5685-8D4A-B8C9-8B7F271CCD5E}"/>
              </a:ext>
            </a:extLst>
          </p:cNvPr>
          <p:cNvGraphicFramePr>
            <a:graphicFrameLocks noGrp="1"/>
          </p:cNvGraphicFramePr>
          <p:nvPr/>
        </p:nvGraphicFramePr>
        <p:xfrm>
          <a:off x="6260597" y="3684102"/>
          <a:ext cx="365362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0724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9.3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7.4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4.5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3.7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2.8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AECFE9C-3D6F-FF48-A1D5-5C41A890D79E}"/>
              </a:ext>
            </a:extLst>
          </p:cNvPr>
          <p:cNvSpPr txBox="1"/>
          <p:nvPr/>
        </p:nvSpPr>
        <p:spPr>
          <a:xfrm>
            <a:off x="6796384" y="2967335"/>
            <a:ext cx="2843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4CD2E3"/>
                </a:solidFill>
              </a:rPr>
              <a:t>Volume(in million)</a:t>
            </a:r>
          </a:p>
        </p:txBody>
      </p:sp>
    </p:spTree>
    <p:extLst>
      <p:ext uri="{BB962C8B-B14F-4D97-AF65-F5344CB8AC3E}">
        <p14:creationId xmlns:p14="http://schemas.microsoft.com/office/powerpoint/2010/main" val="150400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FCC115-F3F0-7944-8237-BA917A26B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9"/>
            <a:ext cx="12192000" cy="684142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6EF66-3375-4B47-AC75-53CAB5D36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74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19C162-C09F-F149-BA0B-2783B63D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CC016A-D38B-6949-B70E-7D5C1A7A8787}"/>
              </a:ext>
            </a:extLst>
          </p:cNvPr>
          <p:cNvGraphicFramePr>
            <a:graphicFrameLocks noGrp="1"/>
          </p:cNvGraphicFramePr>
          <p:nvPr/>
        </p:nvGraphicFramePr>
        <p:xfrm>
          <a:off x="6237027" y="1765719"/>
          <a:ext cx="365362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0724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102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731C91D7-04A1-834F-8ADD-E9D16C7842EC}"/>
              </a:ext>
            </a:extLst>
          </p:cNvPr>
          <p:cNvSpPr/>
          <p:nvPr/>
        </p:nvSpPr>
        <p:spPr>
          <a:xfrm>
            <a:off x="960698" y="1481559"/>
            <a:ext cx="891251" cy="1684722"/>
          </a:xfrm>
          <a:prstGeom prst="rect">
            <a:avLst/>
          </a:prstGeom>
          <a:noFill/>
          <a:ln>
            <a:solidFill>
              <a:srgbClr val="D11E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9DC4A-6B0A-DC4C-A8FF-FA988DE993A9}"/>
              </a:ext>
            </a:extLst>
          </p:cNvPr>
          <p:cNvSpPr txBox="1"/>
          <p:nvPr/>
        </p:nvSpPr>
        <p:spPr>
          <a:xfrm>
            <a:off x="7742631" y="1052801"/>
            <a:ext cx="960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4CD2E3"/>
                </a:solidFill>
              </a:rPr>
              <a:t>Price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70D8609-5685-8D4A-B8C9-8B7F271CCD5E}"/>
              </a:ext>
            </a:extLst>
          </p:cNvPr>
          <p:cNvGraphicFramePr>
            <a:graphicFrameLocks noGrp="1"/>
          </p:cNvGraphicFramePr>
          <p:nvPr/>
        </p:nvGraphicFramePr>
        <p:xfrm>
          <a:off x="6260597" y="3684102"/>
          <a:ext cx="3653620" cy="94651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0724">
                  <a:extLst>
                    <a:ext uri="{9D8B030D-6E8A-4147-A177-3AD203B41FA5}">
                      <a16:colId xmlns:a16="http://schemas.microsoft.com/office/drawing/2014/main" val="1179881616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954586947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2698977880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39669562"/>
                    </a:ext>
                  </a:extLst>
                </a:gridCol>
                <a:gridCol w="730724">
                  <a:extLst>
                    <a:ext uri="{9D8B030D-6E8A-4147-A177-3AD203B41FA5}">
                      <a16:colId xmlns:a16="http://schemas.microsoft.com/office/drawing/2014/main" val="1552830844"/>
                    </a:ext>
                  </a:extLst>
                </a:gridCol>
              </a:tblGrid>
              <a:tr h="9465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9.3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7.4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4.5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3.7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2.8</a:t>
                      </a:r>
                      <a:endParaRPr sz="20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15590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AECFE9C-3D6F-FF48-A1D5-5C41A890D79E}"/>
              </a:ext>
            </a:extLst>
          </p:cNvPr>
          <p:cNvSpPr txBox="1"/>
          <p:nvPr/>
        </p:nvSpPr>
        <p:spPr>
          <a:xfrm>
            <a:off x="6796384" y="2967335"/>
            <a:ext cx="2843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4CD2E3"/>
                </a:solidFill>
              </a:rPr>
              <a:t>Volume(in million)</a:t>
            </a:r>
          </a:p>
        </p:txBody>
      </p:sp>
    </p:spTree>
    <p:extLst>
      <p:ext uri="{BB962C8B-B14F-4D97-AF65-F5344CB8AC3E}">
        <p14:creationId xmlns:p14="http://schemas.microsoft.com/office/powerpoint/2010/main" val="148359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FFFFFF"/>
              </a:buClr>
            </a:pPr>
            <a:r>
              <a:rPr lang="zh-CN" altLang="en-US" sz="2800">
                <a:solidFill>
                  <a:srgbClr val="FFFFFF"/>
                </a:solidFill>
              </a:rPr>
              <a:t>按一定次序排列的一组元素的集合</a:t>
            </a:r>
            <a:endParaRPr lang="en-US" altLang="zh-CN" sz="280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endParaRPr lang="en-US" sz="280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r>
              <a:rPr lang="en" sz="2800">
                <a:solidFill>
                  <a:srgbClr val="FFFFFF"/>
                </a:solidFill>
              </a:rPr>
              <a:t>元素</a:t>
            </a:r>
            <a:r>
              <a:rPr lang="en-US" sz="2800">
                <a:solidFill>
                  <a:srgbClr val="FFFFFF"/>
                </a:solidFill>
              </a:rPr>
              <a:t>(element)</a:t>
            </a:r>
            <a:r>
              <a:rPr lang="zh-CN" altLang="en-US" sz="2800">
                <a:solidFill>
                  <a:srgbClr val="FFFFFF"/>
                </a:solidFill>
              </a:rPr>
              <a:t>：组成列表的基本单位</a:t>
            </a:r>
            <a:endParaRPr lang="en-US" altLang="zh-CN" sz="280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endParaRPr lang="en" sz="2800">
              <a:solidFill>
                <a:srgbClr val="4CD2E3"/>
              </a:solidFill>
            </a:endParaRPr>
          </a:p>
          <a:p>
            <a:pPr>
              <a:buClr>
                <a:srgbClr val="FFFFFF"/>
              </a:buClr>
            </a:pPr>
            <a:r>
              <a:rPr lang="en" sz="2800">
                <a:solidFill>
                  <a:schemeClr val="tx1"/>
                </a:solidFill>
              </a:rPr>
              <a:t>列表的所有元素拥有共同的名称</a:t>
            </a:r>
            <a:r>
              <a:rPr lang="zh-CN" altLang="en-US" sz="2800">
                <a:solidFill>
                  <a:schemeClr val="tx1"/>
                </a:solidFill>
              </a:rPr>
              <a:t>，即列表名</a:t>
            </a:r>
            <a:endParaRPr lang="en-US" altLang="zh-CN" sz="280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en-US" altLang="zh-CN" sz="280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r>
              <a:rPr lang="zh-CN" altLang="en-US" sz="2800">
                <a:solidFill>
                  <a:schemeClr val="tx1"/>
                </a:solidFill>
              </a:rPr>
              <a:t>下标</a:t>
            </a:r>
            <a:r>
              <a:rPr lang="en-US" altLang="zh-CN" sz="2800">
                <a:solidFill>
                  <a:schemeClr val="tx1"/>
                </a:solidFill>
              </a:rPr>
              <a:t>(index)</a:t>
            </a:r>
            <a:r>
              <a:rPr lang="zh-CN" altLang="en-US" sz="2800">
                <a:solidFill>
                  <a:schemeClr val="tx1"/>
                </a:solidFill>
              </a:rPr>
              <a:t>：元素在列表中的位置</a:t>
            </a:r>
            <a:endParaRPr lang="en-US" altLang="zh-CN" sz="280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en-US" sz="2800">
              <a:solidFill>
                <a:srgbClr val="4CD2E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52875-0B90-F341-966E-1870A398CE3D}"/>
              </a:ext>
            </a:extLst>
          </p:cNvPr>
          <p:cNvSpPr txBox="1"/>
          <p:nvPr/>
        </p:nvSpPr>
        <p:spPr>
          <a:xfrm>
            <a:off x="590309" y="902825"/>
            <a:ext cx="359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800">
                <a:solidFill>
                  <a:srgbClr val="FFFFFF"/>
                </a:solidFill>
              </a:rPr>
              <a:t>列表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0663260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6830</TotalTime>
  <Words>1078</Words>
  <Application>Microsoft Macintosh PowerPoint</Application>
  <PresentationFormat>Widescreen</PresentationFormat>
  <Paragraphs>232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宋体</vt:lpstr>
      <vt:lpstr>Arial</vt:lpstr>
      <vt:lpstr>Calibri</vt:lpstr>
      <vt:lpstr>Consolas</vt:lpstr>
      <vt:lpstr>Menlo</vt:lpstr>
      <vt:lpstr>Simple Dark</vt:lpstr>
      <vt:lpstr>信息技术 第十一讲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THAT’S ALL FOR 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Tong Hu</dc:creator>
  <cp:lastModifiedBy>Tong Hu</cp:lastModifiedBy>
  <cp:revision>72</cp:revision>
  <dcterms:created xsi:type="dcterms:W3CDTF">2020-08-26T00:26:03Z</dcterms:created>
  <dcterms:modified xsi:type="dcterms:W3CDTF">2022-12-06T02:41:17Z</dcterms:modified>
</cp:coreProperties>
</file>

<file path=docProps/thumbnail.jpeg>
</file>